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70" r:id="rId3"/>
    <p:sldId id="271" r:id="rId4"/>
    <p:sldId id="257" r:id="rId5"/>
    <p:sldId id="261" r:id="rId6"/>
    <p:sldId id="275" r:id="rId7"/>
    <p:sldId id="276" r:id="rId8"/>
    <p:sldId id="273" r:id="rId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82"/>
    <p:restoredTop sz="84818"/>
  </p:normalViewPr>
  <p:slideViewPr>
    <p:cSldViewPr snapToGrid="0" snapToObjects="1">
      <p:cViewPr varScale="1">
        <p:scale>
          <a:sx n="62" d="100"/>
          <a:sy n="62" d="100"/>
        </p:scale>
        <p:origin x="56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E16BEC-C945-544C-B3ED-63A2520C686A}" type="datetimeFigureOut">
              <a:rPr lang="pl-PL" smtClean="0"/>
              <a:t>22.09.2018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3F02C-E07B-3440-9EF1-F37C31BA06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8292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F3F02C-E07B-3440-9EF1-F37C31BA0681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6431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hypothesized</a:t>
            </a:r>
            <a:r>
              <a:rPr lang="pl-PL" dirty="0"/>
              <a:t> </a:t>
            </a:r>
            <a:r>
              <a:rPr lang="pl-PL" dirty="0" err="1"/>
              <a:t>that</a:t>
            </a:r>
            <a:r>
              <a:rPr lang="pl-PL" dirty="0"/>
              <a:t> </a:t>
            </a:r>
            <a:r>
              <a:rPr lang="pl-PL" dirty="0" err="1"/>
              <a:t>treatment</a:t>
            </a:r>
            <a:r>
              <a:rPr lang="pl-PL" dirty="0"/>
              <a:t> with </a:t>
            </a:r>
            <a:r>
              <a:rPr lang="pl-PL" dirty="0" err="1"/>
              <a:t>rivaroxaban</a:t>
            </a:r>
            <a:r>
              <a:rPr lang="pl-PL" dirty="0"/>
              <a:t>, a </a:t>
            </a:r>
            <a:r>
              <a:rPr lang="pl-PL" dirty="0" err="1"/>
              <a:t>factor</a:t>
            </a:r>
            <a:r>
              <a:rPr lang="pl-PL" dirty="0"/>
              <a:t> </a:t>
            </a:r>
            <a:r>
              <a:rPr lang="pl-PL" dirty="0" err="1"/>
              <a:t>Xa</a:t>
            </a:r>
            <a:r>
              <a:rPr lang="pl-PL" dirty="0"/>
              <a:t> inhibitor, </a:t>
            </a:r>
            <a:r>
              <a:rPr lang="pl-PL" dirty="0" err="1"/>
              <a:t>could</a:t>
            </a:r>
            <a:r>
              <a:rPr lang="pl-PL" dirty="0"/>
              <a:t> </a:t>
            </a:r>
            <a:r>
              <a:rPr lang="pl-PL" dirty="0" err="1"/>
              <a:t>reduce</a:t>
            </a:r>
            <a:r>
              <a:rPr lang="pl-PL" dirty="0"/>
              <a:t> </a:t>
            </a:r>
            <a:r>
              <a:rPr lang="pl-PL" dirty="0" err="1"/>
              <a:t>thrombin</a:t>
            </a:r>
            <a:r>
              <a:rPr lang="pl-PL" dirty="0"/>
              <a:t> </a:t>
            </a:r>
            <a:r>
              <a:rPr lang="pl-PL" dirty="0" err="1"/>
              <a:t>generation</a:t>
            </a:r>
            <a:r>
              <a:rPr lang="pl-PL" dirty="0"/>
              <a:t> and </a:t>
            </a:r>
            <a:r>
              <a:rPr lang="pl-PL" dirty="0" err="1"/>
              <a:t>improve</a:t>
            </a:r>
            <a:r>
              <a:rPr lang="pl-PL" dirty="0"/>
              <a:t> </a:t>
            </a:r>
            <a:r>
              <a:rPr lang="pl-PL" dirty="0" err="1"/>
              <a:t>outcomes</a:t>
            </a:r>
            <a:r>
              <a:rPr lang="pl-PL" dirty="0"/>
              <a:t> for </a:t>
            </a:r>
            <a:r>
              <a:rPr lang="pl-PL" dirty="0" err="1"/>
              <a:t>patients</a:t>
            </a:r>
            <a:r>
              <a:rPr lang="pl-PL" dirty="0"/>
              <a:t> with </a:t>
            </a:r>
            <a:r>
              <a:rPr lang="pl-PL" dirty="0" err="1"/>
              <a:t>worsening</a:t>
            </a:r>
            <a:r>
              <a:rPr lang="pl-PL" dirty="0"/>
              <a:t> </a:t>
            </a:r>
            <a:r>
              <a:rPr lang="pl-PL" dirty="0" err="1"/>
              <a:t>chronic</a:t>
            </a:r>
            <a:r>
              <a:rPr lang="pl-PL" dirty="0"/>
              <a:t> </a:t>
            </a:r>
            <a:r>
              <a:rPr lang="pl-PL" dirty="0" err="1"/>
              <a:t>heart</a:t>
            </a:r>
            <a:r>
              <a:rPr lang="pl-PL" dirty="0"/>
              <a:t> </a:t>
            </a:r>
            <a:r>
              <a:rPr lang="pl-PL" dirty="0" err="1"/>
              <a:t>failure</a:t>
            </a:r>
            <a:r>
              <a:rPr lang="pl-PL" dirty="0"/>
              <a:t> and </a:t>
            </a:r>
            <a:r>
              <a:rPr lang="pl-PL" dirty="0" err="1"/>
              <a:t>underlying</a:t>
            </a:r>
            <a:r>
              <a:rPr lang="pl-PL" dirty="0"/>
              <a:t> </a:t>
            </a:r>
            <a:r>
              <a:rPr lang="pl-PL" dirty="0" err="1"/>
              <a:t>coronary</a:t>
            </a:r>
            <a:r>
              <a:rPr lang="pl-PL" dirty="0"/>
              <a:t> </a:t>
            </a:r>
            <a:r>
              <a:rPr lang="pl-PL" dirty="0" err="1"/>
              <a:t>artery</a:t>
            </a:r>
            <a:r>
              <a:rPr lang="pl-PL" dirty="0"/>
              <a:t> </a:t>
            </a:r>
            <a:r>
              <a:rPr lang="pl-PL" dirty="0" err="1"/>
              <a:t>disease</a:t>
            </a:r>
            <a:r>
              <a:rPr lang="pl-PL" dirty="0"/>
              <a:t>.</a:t>
            </a:r>
          </a:p>
          <a:p>
            <a:endParaRPr lang="pl-PL" dirty="0"/>
          </a:p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“The most 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likely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reason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rivaroxaban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failed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improve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primary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efficacy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outcome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thrombin-mediated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events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not the major driver of 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cardiovascular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events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recent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HF 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hospitalisation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3F02C-E07B-3440-9EF1-F37C31BA0681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7390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“</a:t>
            </a:r>
            <a:r>
              <a:rPr kumimoji="0" lang="pl-PL" altLang="pl-PL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There</a:t>
            </a:r>
            <a:r>
              <a:rPr kumimoji="0" lang="pl-PL" altLang="pl-PL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was </a:t>
            </a:r>
            <a:r>
              <a:rPr kumimoji="0" lang="pl-PL" altLang="pl-PL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absolutely</a:t>
            </a:r>
            <a:r>
              <a:rPr kumimoji="0" lang="pl-PL" altLang="pl-PL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no benefit of the </a:t>
            </a:r>
            <a:r>
              <a:rPr kumimoji="0" lang="pl-PL" altLang="pl-PL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Mitraclip</a:t>
            </a:r>
            <a:r>
              <a:rPr kumimoji="0" lang="pl-PL" altLang="pl-PL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in </a:t>
            </a:r>
            <a:r>
              <a:rPr kumimoji="0" lang="pl-PL" altLang="pl-PL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terms</a:t>
            </a:r>
            <a:r>
              <a:rPr kumimoji="0" lang="pl-PL" altLang="pl-PL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of </a:t>
            </a:r>
            <a:r>
              <a:rPr kumimoji="0" lang="pl-PL" altLang="pl-PL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survival</a:t>
            </a:r>
            <a:r>
              <a:rPr kumimoji="0" lang="pl-PL" altLang="pl-PL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pl-PL" altLang="pl-PL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rate</a:t>
            </a:r>
            <a:r>
              <a:rPr kumimoji="0" lang="pl-PL" altLang="pl-PL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pl-PL" altLang="pl-PL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or</a:t>
            </a:r>
            <a:r>
              <a:rPr kumimoji="0" lang="pl-PL" altLang="pl-PL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pl-PL" altLang="pl-PL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risk</a:t>
            </a:r>
            <a:r>
              <a:rPr kumimoji="0" lang="pl-PL" altLang="pl-PL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of </a:t>
            </a:r>
            <a:r>
              <a:rPr kumimoji="0" lang="pl-PL" altLang="pl-PL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rehospitalisation</a:t>
            </a:r>
            <a:r>
              <a:rPr kumimoji="0" lang="pl-PL" altLang="pl-PL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for </a:t>
            </a:r>
            <a:r>
              <a:rPr kumimoji="0" lang="pl-PL" altLang="pl-PL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heart</a:t>
            </a:r>
            <a:r>
              <a:rPr kumimoji="0" lang="pl-PL" altLang="pl-PL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pl-PL" altLang="pl-PL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failure</a:t>
            </a:r>
            <a:r>
              <a:rPr kumimoji="0" lang="pl-PL" altLang="pl-PL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pl-PL" altLang="pl-PL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at</a:t>
            </a:r>
            <a:r>
              <a:rPr kumimoji="0" lang="pl-PL" altLang="pl-PL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12 </a:t>
            </a:r>
            <a:r>
              <a:rPr kumimoji="0" lang="pl-PL" altLang="pl-PL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months</a:t>
            </a:r>
            <a:r>
              <a:rPr kumimoji="0" lang="pl-PL" altLang="pl-PL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and the </a:t>
            </a:r>
            <a:r>
              <a:rPr kumimoji="0" lang="pl-PL" altLang="pl-PL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primary</a:t>
            </a:r>
            <a:r>
              <a:rPr kumimoji="0" lang="pl-PL" altLang="pl-PL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pl-PL" altLang="pl-PL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endpoint</a:t>
            </a:r>
            <a:r>
              <a:rPr kumimoji="0" lang="pl-PL" altLang="pl-PL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was </a:t>
            </a:r>
            <a:r>
              <a:rPr kumimoji="0" lang="pl-PL" altLang="pl-PL" sz="1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negative</a:t>
            </a:r>
            <a:r>
              <a:rPr kumimoji="0" lang="pl-PL" altLang="pl-PL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.”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3F02C-E07B-3440-9EF1-F37C31BA0681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1165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edyt. styl wz. tyt.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2968F-7916-3B4F-8905-480E62F1D1A7}" type="datetimeFigureOut">
              <a:rPr lang="pl-PL" smtClean="0"/>
              <a:t>22.09.2018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23BF-5B93-4E47-93E2-C46E725260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488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tekst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2968F-7916-3B4F-8905-480E62F1D1A7}" type="datetimeFigureOut">
              <a:rPr lang="pl-PL" smtClean="0"/>
              <a:t>22.09.2018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23BF-5B93-4E47-93E2-C46E725260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9691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tekst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2968F-7916-3B4F-8905-480E62F1D1A7}" type="datetimeFigureOut">
              <a:rPr lang="pl-PL" smtClean="0"/>
              <a:t>22.09.2018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23BF-5B93-4E47-93E2-C46E725260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5075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2968F-7916-3B4F-8905-480E62F1D1A7}" type="datetimeFigureOut">
              <a:rPr lang="pl-PL" smtClean="0"/>
              <a:t>22.09.2018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23BF-5B93-4E47-93E2-C46E725260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196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2968F-7916-3B4F-8905-480E62F1D1A7}" type="datetimeFigureOut">
              <a:rPr lang="pl-PL" smtClean="0"/>
              <a:t>22.09.2018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23BF-5B93-4E47-93E2-C46E725260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5196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2968F-7916-3B4F-8905-480E62F1D1A7}" type="datetimeFigureOut">
              <a:rPr lang="pl-PL" smtClean="0"/>
              <a:t>22.09.2018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23BF-5B93-4E47-93E2-C46E725260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018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2968F-7916-3B4F-8905-480E62F1D1A7}" type="datetimeFigureOut">
              <a:rPr lang="pl-PL" smtClean="0"/>
              <a:t>22.09.2018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23BF-5B93-4E47-93E2-C46E725260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9613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2968F-7916-3B4F-8905-480E62F1D1A7}" type="datetimeFigureOut">
              <a:rPr lang="pl-PL" smtClean="0"/>
              <a:t>22.09.2018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23BF-5B93-4E47-93E2-C46E725260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4443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2968F-7916-3B4F-8905-480E62F1D1A7}" type="datetimeFigureOut">
              <a:rPr lang="pl-PL" smtClean="0"/>
              <a:t>22.09.2018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23BF-5B93-4E47-93E2-C46E725260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6844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2968F-7916-3B4F-8905-480E62F1D1A7}" type="datetimeFigureOut">
              <a:rPr lang="pl-PL" smtClean="0"/>
              <a:t>22.09.2018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23BF-5B93-4E47-93E2-C46E725260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12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2968F-7916-3B4F-8905-480E62F1D1A7}" type="datetimeFigureOut">
              <a:rPr lang="pl-PL" smtClean="0"/>
              <a:t>22.09.2018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23BF-5B93-4E47-93E2-C46E725260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8982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2968F-7916-3B4F-8905-480E62F1D1A7}" type="datetimeFigureOut">
              <a:rPr lang="pl-PL" smtClean="0"/>
              <a:t>22.09.2018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023BF-5B93-4E47-93E2-C46E725260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402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cademic.oup.com/eurheartj/advance-article/doi/10.1093/eurheartj/ehy462/5079081" TargetMode="External"/><Relationship Id="rId7" Type="http://schemas.openxmlformats.org/officeDocument/2006/relationships/image" Target="../media/image5.tiff"/><Relationship Id="rId2" Type="http://schemas.openxmlformats.org/officeDocument/2006/relationships/hyperlink" Target="https://academic.oup.com/eurheartj/article/39/33/3021/507911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cademic.oup.com/eurheartj/article/39/34/3165/5078465" TargetMode="External"/><Relationship Id="rId5" Type="http://schemas.openxmlformats.org/officeDocument/2006/relationships/hyperlink" Target="https://www.escardio.org/Guidelines/Clinical-Practice-Guidelines/ESC-EACTS-Guidelines-in-Myocardial-Revascularisation-Guidelines-for" TargetMode="External"/><Relationship Id="rId4" Type="http://schemas.openxmlformats.org/officeDocument/2006/relationships/hyperlink" Target="https://academic.oup.com/eurheartj/article/39/21/1883/493924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206498" y="2291716"/>
            <a:ext cx="9144000" cy="165576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22" y="243840"/>
            <a:ext cx="2159000" cy="30607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/>
          <a:srcRect l="1882" t="1325" r="1075" b="1364"/>
          <a:stretch/>
        </p:blipFill>
        <p:spPr>
          <a:xfrm>
            <a:off x="12192" y="118872"/>
            <a:ext cx="4401312" cy="662025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305833" y="3947478"/>
            <a:ext cx="7581367" cy="2387600"/>
          </a:xfrm>
        </p:spPr>
        <p:txBody>
          <a:bodyPr/>
          <a:lstStyle/>
          <a:p>
            <a:r>
              <a:rPr lang="pl-PL" b="1" dirty="0"/>
              <a:t>Nowości z Kongresu ESC w Monachium</a:t>
            </a:r>
          </a:p>
        </p:txBody>
      </p:sp>
    </p:spTree>
    <p:extLst>
      <p:ext uri="{BB962C8B-B14F-4D97-AF65-F5344CB8AC3E}">
        <p14:creationId xmlns:p14="http://schemas.microsoft.com/office/powerpoint/2010/main" val="1262527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ESC </a:t>
            </a:r>
            <a:r>
              <a:rPr lang="pl-PL" b="1" dirty="0" err="1"/>
              <a:t>Congress</a:t>
            </a:r>
            <a:r>
              <a:rPr lang="pl-PL" b="1" dirty="0"/>
              <a:t> 2018	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61490" y="2148636"/>
            <a:ext cx="10829544" cy="4351338"/>
          </a:xfrm>
        </p:spPr>
        <p:txBody>
          <a:bodyPr>
            <a:normAutofit/>
          </a:bodyPr>
          <a:lstStyle/>
          <a:p>
            <a:r>
              <a:rPr lang="pl-PL" dirty="0"/>
              <a:t>Monachium</a:t>
            </a:r>
          </a:p>
          <a:p>
            <a:r>
              <a:rPr lang="pl-PL" dirty="0"/>
              <a:t>5 dni, 9000 godzin wykładów</a:t>
            </a:r>
          </a:p>
          <a:p>
            <a:r>
              <a:rPr lang="pl-PL" dirty="0"/>
              <a:t>3500 prezentacji</a:t>
            </a:r>
          </a:p>
          <a:p>
            <a:r>
              <a:rPr lang="pl-PL" dirty="0"/>
              <a:t>4500 abstraktów</a:t>
            </a:r>
          </a:p>
          <a:p>
            <a:r>
              <a:rPr lang="pl-PL" dirty="0"/>
              <a:t>200 ekranów</a:t>
            </a:r>
          </a:p>
          <a:p>
            <a:r>
              <a:rPr lang="pl-PL" dirty="0"/>
              <a:t>ponad 32000 uczestników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270" y="1937893"/>
            <a:ext cx="6335730" cy="184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26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Nowe wytyczne ESC -&gt; 2018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956" y="1497076"/>
            <a:ext cx="10610088" cy="430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34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77240" y="0"/>
            <a:ext cx="10515600" cy="1325563"/>
          </a:xfrm>
        </p:spPr>
        <p:txBody>
          <a:bodyPr/>
          <a:lstStyle/>
          <a:p>
            <a:pPr algn="ctr"/>
            <a:r>
              <a:rPr lang="pl-PL" b="1" dirty="0"/>
              <a:t>Nowe wytyczne ESC -&gt; 2018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1036" y="1325563"/>
            <a:ext cx="6035040" cy="532790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sz="1600" dirty="0"/>
              <a:t>2018 ESC/ESH </a:t>
            </a:r>
            <a:r>
              <a:rPr lang="pl-PL" sz="1600" dirty="0" err="1"/>
              <a:t>Guidelines</a:t>
            </a:r>
            <a:r>
              <a:rPr lang="pl-PL" sz="1600" dirty="0"/>
              <a:t> for the management of </a:t>
            </a:r>
            <a:r>
              <a:rPr lang="pl-PL" sz="1600" dirty="0" err="1"/>
              <a:t>arterial</a:t>
            </a:r>
            <a:r>
              <a:rPr lang="pl-PL" sz="1600" dirty="0"/>
              <a:t> </a:t>
            </a:r>
            <a:r>
              <a:rPr lang="pl-PL" sz="1600" dirty="0" err="1"/>
              <a:t>hypertension</a:t>
            </a:r>
            <a:br>
              <a:rPr lang="pl-PL" sz="1600" dirty="0"/>
            </a:br>
            <a:r>
              <a:rPr lang="pl-PL" sz="1600" dirty="0">
                <a:hlinkClick r:id="rId2"/>
              </a:rPr>
              <a:t>https://academic.oup.com/eurheartj/article/39/33/3021/5079119#</a:t>
            </a:r>
            <a:endParaRPr lang="pl-PL" sz="1600" dirty="0"/>
          </a:p>
          <a:p>
            <a:pPr marL="514350" indent="-514350">
              <a:buFont typeface="+mj-lt"/>
              <a:buAutoNum type="arabicPeriod"/>
            </a:pPr>
            <a:r>
              <a:rPr lang="pl-PL" sz="1600" dirty="0" err="1"/>
              <a:t>Fourth</a:t>
            </a:r>
            <a:r>
              <a:rPr lang="pl-PL" sz="1600" dirty="0"/>
              <a:t> </a:t>
            </a:r>
            <a:r>
              <a:rPr lang="pl-PL" sz="1600" dirty="0" err="1"/>
              <a:t>universal</a:t>
            </a:r>
            <a:r>
              <a:rPr lang="pl-PL" sz="1600" dirty="0"/>
              <a:t> </a:t>
            </a:r>
            <a:r>
              <a:rPr lang="pl-PL" sz="1600" dirty="0" err="1"/>
              <a:t>definition</a:t>
            </a:r>
            <a:r>
              <a:rPr lang="pl-PL" sz="1600" dirty="0"/>
              <a:t> of </a:t>
            </a:r>
            <a:r>
              <a:rPr lang="pl-PL" sz="1600" dirty="0" err="1"/>
              <a:t>myocardial</a:t>
            </a:r>
            <a:r>
              <a:rPr lang="pl-PL" sz="1600" dirty="0"/>
              <a:t> </a:t>
            </a:r>
            <a:r>
              <a:rPr lang="pl-PL" sz="1600" dirty="0" err="1"/>
              <a:t>infarction</a:t>
            </a:r>
            <a:r>
              <a:rPr lang="pl-PL" sz="1600" dirty="0"/>
              <a:t> </a:t>
            </a:r>
            <a:br>
              <a:rPr lang="pl-PL" sz="1600" dirty="0"/>
            </a:br>
            <a:r>
              <a:rPr lang="pl-PL" sz="1600" dirty="0"/>
              <a:t> </a:t>
            </a:r>
            <a:r>
              <a:rPr lang="pl-PL" sz="1600" dirty="0">
                <a:hlinkClick r:id="rId3"/>
              </a:rPr>
              <a:t>https://academic.oup.com/eurheartj/advance-article/doi/10.1093/eurheartj/ehy462/5079081</a:t>
            </a:r>
            <a:endParaRPr lang="pl-PL" sz="1600" dirty="0"/>
          </a:p>
          <a:p>
            <a:pPr marL="514350" indent="-514350">
              <a:buFont typeface="+mj-lt"/>
              <a:buAutoNum type="arabicPeriod"/>
            </a:pPr>
            <a:r>
              <a:rPr lang="pl-PL" sz="1600" dirty="0"/>
              <a:t>2018 ESC </a:t>
            </a:r>
            <a:r>
              <a:rPr lang="pl-PL" sz="1600" dirty="0" err="1"/>
              <a:t>Guidelines</a:t>
            </a:r>
            <a:r>
              <a:rPr lang="pl-PL" sz="1600" dirty="0"/>
              <a:t> for the </a:t>
            </a:r>
            <a:r>
              <a:rPr lang="pl-PL" sz="1600" dirty="0" err="1"/>
              <a:t>diagnosis</a:t>
            </a:r>
            <a:r>
              <a:rPr lang="pl-PL" sz="1600" dirty="0"/>
              <a:t> and management of </a:t>
            </a:r>
            <a:r>
              <a:rPr lang="pl-PL" sz="1600" dirty="0" err="1"/>
              <a:t>syncope</a:t>
            </a:r>
            <a:br>
              <a:rPr lang="pl-PL" sz="1600" dirty="0"/>
            </a:br>
            <a:r>
              <a:rPr lang="pl-PL" sz="1600" dirty="0">
                <a:hlinkClick r:id="rId4"/>
              </a:rPr>
              <a:t>https://academic.oup.com/eurheartj/article/39/21/1883/4939241</a:t>
            </a:r>
            <a:endParaRPr lang="pl-PL" sz="1600" dirty="0"/>
          </a:p>
          <a:p>
            <a:pPr marL="514350" indent="-514350">
              <a:buFont typeface="+mj-lt"/>
              <a:buAutoNum type="arabicPeriod"/>
            </a:pPr>
            <a:r>
              <a:rPr lang="pl-PL" sz="1600" dirty="0"/>
              <a:t>2018 ESC/EACTS </a:t>
            </a:r>
            <a:r>
              <a:rPr lang="pl-PL" sz="1600" dirty="0" err="1"/>
              <a:t>Guidelines</a:t>
            </a:r>
            <a:r>
              <a:rPr lang="pl-PL" sz="1600" dirty="0"/>
              <a:t> on </a:t>
            </a:r>
            <a:r>
              <a:rPr lang="pl-PL" sz="1600" dirty="0" err="1"/>
              <a:t>myocardial</a:t>
            </a:r>
            <a:r>
              <a:rPr lang="pl-PL" sz="1600" dirty="0"/>
              <a:t> </a:t>
            </a:r>
            <a:r>
              <a:rPr lang="pl-PL" sz="1600" dirty="0" err="1"/>
              <a:t>revascularization</a:t>
            </a:r>
            <a:br>
              <a:rPr lang="pl-PL" sz="1600" dirty="0"/>
            </a:br>
            <a:r>
              <a:rPr lang="pl-PL" sz="1600" dirty="0"/>
              <a:t> </a:t>
            </a:r>
            <a:r>
              <a:rPr lang="pl-PL" sz="1600" dirty="0">
                <a:hlinkClick r:id="rId5"/>
              </a:rPr>
              <a:t>https://www.escardio.org/Guidelines/Clinical-Practice-Guidelines/ESC-EACTS-Guidelines-in-Myocardial-Revascularisation-Guidelines-for</a:t>
            </a:r>
            <a:endParaRPr lang="pl-PL" sz="1600" dirty="0"/>
          </a:p>
          <a:p>
            <a:pPr marL="514350" indent="-514350">
              <a:buFont typeface="+mj-lt"/>
              <a:buAutoNum type="arabicPeriod"/>
            </a:pPr>
            <a:r>
              <a:rPr lang="pl-PL" sz="1600" dirty="0"/>
              <a:t>2018 ESC </a:t>
            </a:r>
            <a:r>
              <a:rPr lang="pl-PL" sz="1600" dirty="0" err="1"/>
              <a:t>Guidelines</a:t>
            </a:r>
            <a:r>
              <a:rPr lang="pl-PL" sz="1600" dirty="0"/>
              <a:t> for the management of </a:t>
            </a:r>
            <a:r>
              <a:rPr lang="pl-PL" sz="1600" dirty="0" err="1"/>
              <a:t>cardiovascular</a:t>
            </a:r>
            <a:r>
              <a:rPr lang="pl-PL" sz="1600" dirty="0"/>
              <a:t> </a:t>
            </a:r>
            <a:r>
              <a:rPr lang="pl-PL" sz="1600" dirty="0" err="1"/>
              <a:t>diseases</a:t>
            </a:r>
            <a:r>
              <a:rPr lang="pl-PL" sz="1600" dirty="0"/>
              <a:t> </a:t>
            </a:r>
            <a:r>
              <a:rPr lang="pl-PL" sz="1600" dirty="0" err="1"/>
              <a:t>during</a:t>
            </a:r>
            <a:r>
              <a:rPr lang="pl-PL" sz="1600" dirty="0"/>
              <a:t> </a:t>
            </a:r>
            <a:r>
              <a:rPr lang="pl-PL" sz="1600" dirty="0" err="1"/>
              <a:t>pregnancy</a:t>
            </a:r>
            <a:br>
              <a:rPr lang="pl-PL" sz="1600" dirty="0"/>
            </a:br>
            <a:r>
              <a:rPr lang="pl-PL" sz="1600" dirty="0">
                <a:hlinkClick r:id="rId6"/>
              </a:rPr>
              <a:t>https://academic.oup.com/eurheartj/article/39/34/3165/5078465</a:t>
            </a:r>
            <a:endParaRPr lang="pl-PL" sz="1600" dirty="0"/>
          </a:p>
          <a:p>
            <a:pPr marL="514350" indent="-514350">
              <a:buFont typeface="+mj-lt"/>
              <a:buAutoNum type="arabicPeriod"/>
            </a:pPr>
            <a:endParaRPr lang="pl-PL" sz="16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6076" y="1977136"/>
            <a:ext cx="57277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0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COMMANDER HF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21792" y="1450848"/>
            <a:ext cx="10732008" cy="4726115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5022 pacjentów, CHF (LVEF&lt;40%), CAD, SN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↑BNP / </a:t>
            </a:r>
            <a:r>
              <a:rPr lang="pl-PL" dirty="0" err="1"/>
              <a:t>NTproBNP</a:t>
            </a:r>
            <a:endParaRPr lang="pl-PL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err="1"/>
              <a:t>rivaroxaban</a:t>
            </a:r>
            <a:r>
              <a:rPr lang="pl-PL" dirty="0"/>
              <a:t> 2.5mg 2x/dzień lub placebo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Złożony punkt końcowy </a:t>
            </a:r>
            <a:r>
              <a:rPr lang="mr-IN" dirty="0"/>
              <a:t>–</a:t>
            </a:r>
            <a:r>
              <a:rPr lang="pl-PL" dirty="0"/>
              <a:t> zgon, zawał serca, udar mózgu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err="1"/>
              <a:t>Rivaroxaban</a:t>
            </a:r>
            <a:r>
              <a:rPr lang="pl-PL" dirty="0"/>
              <a:t> w dawce 2.5mg 2x/dzień, nie był związany z niższym odsetkiem zgonów, zawałów serca czy udarów mózgu u pacjentów z badanej grupy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/>
          <a:srcRect l="5292" r="6331" b="7114"/>
          <a:stretch/>
        </p:blipFill>
        <p:spPr>
          <a:xfrm>
            <a:off x="7027524" y="365125"/>
            <a:ext cx="4823100" cy="288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24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MITRA fr. </a:t>
            </a:r>
            <a:r>
              <a:rPr lang="pl-PL" b="1" dirty="0" err="1"/>
              <a:t>trail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Procedura założenia </a:t>
            </a:r>
            <a:r>
              <a:rPr lang="pl-PL" dirty="0" err="1"/>
              <a:t>MitraClip</a:t>
            </a:r>
            <a:r>
              <a:rPr lang="pl-PL" dirty="0"/>
              <a:t>- bezpieczna, skuteczna </a:t>
            </a:r>
          </a:p>
          <a:p>
            <a:r>
              <a:rPr lang="pl-PL" dirty="0"/>
              <a:t>Pacjenci z wtórną ciężką niedomykalnością mitralną oraz CHF</a:t>
            </a:r>
          </a:p>
          <a:p>
            <a:r>
              <a:rPr lang="pl-PL" dirty="0"/>
              <a:t>Punkt końcowy </a:t>
            </a:r>
            <a:r>
              <a:rPr lang="mr-IN" dirty="0"/>
              <a:t>–</a:t>
            </a:r>
            <a:r>
              <a:rPr lang="pl-PL" dirty="0"/>
              <a:t> zgon, niezaplanowana hospitalizacja z powodu HF</a:t>
            </a:r>
          </a:p>
          <a:p>
            <a:r>
              <a:rPr lang="pl-PL" dirty="0"/>
              <a:t>Poprawa niedomykalności mitralnej, bez poprawy klinicznej </a:t>
            </a:r>
          </a:p>
          <a:p>
            <a:endParaRPr lang="pl-PL" dirty="0"/>
          </a:p>
          <a:p>
            <a:endParaRPr lang="pl-PL" dirty="0"/>
          </a:p>
          <a:p>
            <a:pPr marL="0" lvl="0" indent="0">
              <a:buNone/>
            </a:pPr>
            <a:endParaRPr lang="pl-PL" altLang="pl-PL" sz="2000" dirty="0">
              <a:latin typeface="Arial" charset="0"/>
            </a:endParaRPr>
          </a:p>
          <a:p>
            <a:pPr marL="0" lvl="0" indent="0">
              <a:buNone/>
            </a:pPr>
            <a:endParaRPr lang="pl-PL" altLang="pl-PL" sz="2000" dirty="0">
              <a:latin typeface="Arial" charset="0"/>
            </a:endParaRPr>
          </a:p>
          <a:p>
            <a:pPr marL="0" lvl="0" indent="0" algn="r">
              <a:buNone/>
            </a:pPr>
            <a:r>
              <a:rPr lang="pl-PL" altLang="pl-PL" sz="2000" dirty="0" err="1">
                <a:latin typeface="Arial" charset="0"/>
              </a:rPr>
              <a:t>Obadia</a:t>
            </a:r>
            <a:r>
              <a:rPr lang="pl-PL" altLang="pl-PL" sz="2000" dirty="0">
                <a:latin typeface="Arial" charset="0"/>
              </a:rPr>
              <a:t> J-F, et al. N </a:t>
            </a:r>
            <a:r>
              <a:rPr lang="pl-PL" altLang="pl-PL" sz="2000" dirty="0" err="1">
                <a:latin typeface="Arial" charset="0"/>
              </a:rPr>
              <a:t>Engl</a:t>
            </a:r>
            <a:r>
              <a:rPr lang="pl-PL" altLang="pl-PL" sz="2000" dirty="0">
                <a:latin typeface="Arial" charset="0"/>
              </a:rPr>
              <a:t> J </a:t>
            </a:r>
            <a:r>
              <a:rPr lang="pl-PL" altLang="pl-PL" sz="2000" dirty="0" err="1">
                <a:latin typeface="Arial" charset="0"/>
              </a:rPr>
              <a:t>Med</a:t>
            </a:r>
            <a:r>
              <a:rPr lang="pl-PL" altLang="pl-PL" sz="2000" dirty="0">
                <a:latin typeface="Arial" charset="0"/>
              </a:rPr>
              <a:t> 2018;August 27:doi:10.1056/NEJMoa1805374.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80404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515112" y="377317"/>
            <a:ext cx="10515600" cy="1325563"/>
          </a:xfrm>
        </p:spPr>
        <p:txBody>
          <a:bodyPr/>
          <a:lstStyle/>
          <a:p>
            <a:pPr algn="r"/>
            <a:r>
              <a:rPr lang="pl-PL" b="1" dirty="0"/>
              <a:t>MITRA fr. </a:t>
            </a:r>
            <a:r>
              <a:rPr lang="pl-PL" b="1" dirty="0" err="1"/>
              <a:t>trail</a:t>
            </a:r>
            <a:endParaRPr lang="pl-PL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9835" y="1825625"/>
            <a:ext cx="6152165" cy="370032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175"/>
            <a:ext cx="5888735" cy="5528788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76400" y="2506662"/>
            <a:ext cx="10515600" cy="4351338"/>
          </a:xfrm>
        </p:spPr>
        <p:txBody>
          <a:bodyPr>
            <a:normAutofit lnSpcReduction="10000"/>
          </a:bodyPr>
          <a:lstStyle/>
          <a:p>
            <a:pPr marL="0" lvl="0" indent="0" algn="r">
              <a:buNone/>
            </a:pPr>
            <a:endParaRPr lang="pl-PL" altLang="pl-PL" sz="2000" dirty="0">
              <a:latin typeface="Arial" charset="0"/>
            </a:endParaRPr>
          </a:p>
          <a:p>
            <a:pPr marL="0" lvl="0" indent="0" algn="r">
              <a:buNone/>
            </a:pPr>
            <a:endParaRPr lang="pl-PL" altLang="pl-PL" sz="2000" dirty="0">
              <a:latin typeface="Arial" charset="0"/>
            </a:endParaRPr>
          </a:p>
          <a:p>
            <a:pPr marL="0" lvl="0" indent="0" algn="r">
              <a:buNone/>
            </a:pPr>
            <a:endParaRPr lang="pl-PL" altLang="pl-PL" sz="2000" dirty="0">
              <a:latin typeface="Arial" charset="0"/>
            </a:endParaRPr>
          </a:p>
          <a:p>
            <a:pPr marL="0" lvl="0" indent="0" algn="r">
              <a:buNone/>
            </a:pPr>
            <a:endParaRPr lang="pl-PL" altLang="pl-PL" sz="2000" dirty="0">
              <a:latin typeface="Arial" charset="0"/>
            </a:endParaRPr>
          </a:p>
          <a:p>
            <a:pPr marL="0" lvl="0" indent="0" algn="r">
              <a:buNone/>
            </a:pPr>
            <a:endParaRPr lang="pl-PL" altLang="pl-PL" sz="2000" dirty="0">
              <a:latin typeface="Arial" charset="0"/>
            </a:endParaRPr>
          </a:p>
          <a:p>
            <a:pPr marL="0" lvl="0" indent="0" algn="r">
              <a:buNone/>
            </a:pPr>
            <a:endParaRPr lang="pl-PL" altLang="pl-PL" sz="2000" dirty="0">
              <a:latin typeface="Arial" charset="0"/>
            </a:endParaRPr>
          </a:p>
          <a:p>
            <a:pPr marL="0" lvl="0" indent="0" algn="r">
              <a:buNone/>
            </a:pPr>
            <a:endParaRPr lang="pl-PL" altLang="pl-PL" sz="2000" dirty="0">
              <a:latin typeface="Arial" charset="0"/>
            </a:endParaRPr>
          </a:p>
          <a:p>
            <a:pPr marL="0" lvl="0" indent="0" algn="r">
              <a:buNone/>
            </a:pPr>
            <a:endParaRPr lang="pl-PL" altLang="pl-PL" sz="2000" dirty="0">
              <a:latin typeface="Arial" charset="0"/>
            </a:endParaRPr>
          </a:p>
          <a:p>
            <a:pPr marL="0" lvl="0" indent="0" algn="r">
              <a:buNone/>
            </a:pPr>
            <a:endParaRPr lang="pl-PL" altLang="pl-PL" sz="2000" dirty="0">
              <a:latin typeface="Arial" charset="0"/>
            </a:endParaRPr>
          </a:p>
          <a:p>
            <a:pPr marL="0" lvl="0" indent="0" algn="r">
              <a:buNone/>
            </a:pPr>
            <a:endParaRPr lang="pl-PL" altLang="pl-PL" sz="2000" dirty="0">
              <a:latin typeface="Arial" charset="0"/>
            </a:endParaRPr>
          </a:p>
          <a:p>
            <a:pPr marL="0" lvl="0" indent="0" algn="r">
              <a:buNone/>
            </a:pPr>
            <a:r>
              <a:rPr lang="pl-PL" altLang="pl-PL" sz="2000" dirty="0" err="1">
                <a:latin typeface="Arial" charset="0"/>
              </a:rPr>
              <a:t>Obadia</a:t>
            </a:r>
            <a:r>
              <a:rPr lang="pl-PL" altLang="pl-PL" sz="2000" dirty="0">
                <a:latin typeface="Arial" charset="0"/>
              </a:rPr>
              <a:t> J-F, et al. N </a:t>
            </a:r>
            <a:r>
              <a:rPr lang="pl-PL" altLang="pl-PL" sz="2000" dirty="0" err="1">
                <a:latin typeface="Arial" charset="0"/>
              </a:rPr>
              <a:t>Engl</a:t>
            </a:r>
            <a:r>
              <a:rPr lang="pl-PL" altLang="pl-PL" sz="2000" dirty="0">
                <a:latin typeface="Arial" charset="0"/>
              </a:rPr>
              <a:t> J </a:t>
            </a:r>
            <a:r>
              <a:rPr lang="pl-PL" altLang="pl-PL" sz="2000" dirty="0" err="1">
                <a:latin typeface="Arial" charset="0"/>
              </a:rPr>
              <a:t>Med</a:t>
            </a:r>
            <a:r>
              <a:rPr lang="pl-PL" altLang="pl-PL" sz="2000" dirty="0">
                <a:latin typeface="Arial" charset="0"/>
              </a:rPr>
              <a:t> 2018;August 27:doi:10.1056/NEJMoa1805374.</a:t>
            </a:r>
          </a:p>
        </p:txBody>
      </p:sp>
    </p:spTree>
    <p:extLst>
      <p:ext uri="{BB962C8B-B14F-4D97-AF65-F5344CB8AC3E}">
        <p14:creationId xmlns:p14="http://schemas.microsoft.com/office/powerpoint/2010/main" val="1755425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2489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18609</TotalTime>
  <Words>287</Words>
  <Application>Microsoft Office PowerPoint</Application>
  <PresentationFormat>Panoramiczny</PresentationFormat>
  <Paragraphs>52</Paragraphs>
  <Slides>8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Mangal</vt:lpstr>
      <vt:lpstr>Motyw pakietu Office</vt:lpstr>
      <vt:lpstr>Nowości z Kongresu ESC w Monachium</vt:lpstr>
      <vt:lpstr>ESC Congress 2018 </vt:lpstr>
      <vt:lpstr>Nowe wytyczne ESC -&gt; 2018</vt:lpstr>
      <vt:lpstr>Nowe wytyczne ESC -&gt; 2018</vt:lpstr>
      <vt:lpstr>COMMANDER HF</vt:lpstr>
      <vt:lpstr>MITRA fr. trail</vt:lpstr>
      <vt:lpstr>MITRA fr. trail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Kongres ESC w Monachium - co nowego?</dc:title>
  <dc:creator>Magda D</dc:creator>
  <cp:lastModifiedBy>Marta</cp:lastModifiedBy>
  <cp:revision>46</cp:revision>
  <dcterms:created xsi:type="dcterms:W3CDTF">2018-09-03T18:12:27Z</dcterms:created>
  <dcterms:modified xsi:type="dcterms:W3CDTF">2018-09-22T10:39:37Z</dcterms:modified>
</cp:coreProperties>
</file>